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6858000" cy="9144000"/>
  <p:embeddedFontLst>
    <p:embeddedFont>
      <p:font typeface="Poppins Semi-Bold" charset="1" panose="00000700000000000000"/>
      <p:regular r:id="rId56"/>
    </p:embeddedFont>
    <p:embeddedFont>
      <p:font typeface="Barlow SemiCondensed Heavy" charset="1" panose="00000A06000000000000"/>
      <p:regular r:id="rId57"/>
    </p:embeddedFont>
    <p:embeddedFont>
      <p:font typeface="Barlow SemiCondensed" charset="1" panose="00000506000000000000"/>
      <p:regular r:id="rId58"/>
    </p:embeddedFont>
    <p:embeddedFont>
      <p:font typeface="Poppins" charset="1" panose="00000500000000000000"/>
      <p:regular r:id="rId59"/>
    </p:embeddedFont>
    <p:embeddedFont>
      <p:font typeface="Poppins Bold" charset="1" panose="00000800000000000000"/>
      <p:regular r:id="rId60"/>
    </p:embeddedFont>
    <p:embeddedFont>
      <p:font typeface="JetBrains Mono" charset="1" panose="02010509020102050004"/>
      <p:regular r:id="rId61"/>
    </p:embeddedFont>
    <p:embeddedFont>
      <p:font typeface="Kollektif Bold" charset="1" panose="020B0604020101010102"/>
      <p:regular r:id="rId66"/>
    </p:embeddedFont>
    <p:embeddedFont>
      <p:font typeface="Canva Sans Bold" charset="1" panose="020B0803030501040103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notesMasters/notesMaster1.xml" Type="http://schemas.openxmlformats.org/officeDocument/2006/relationships/notesMaster"/><Relationship Id="rId63" Target="theme/theme2.xml" Type="http://schemas.openxmlformats.org/officeDocument/2006/relationships/theme"/><Relationship Id="rId64" Target="notesSlides/notesSlide1.xml" Type="http://schemas.openxmlformats.org/officeDocument/2006/relationships/notesSlide"/><Relationship Id="rId65" Target="notesSlides/notesSlide2.xml" Type="http://schemas.openxmlformats.org/officeDocument/2006/relationships/notesSlide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https://spark.apache.org/docs/latest/streaming-programming-guide.html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https://spark.apache.org/docs/latest/streaming-programming-guide.html#discretized-streams-dstreams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7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7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27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11" Target="../media/image56.png" Type="http://schemas.openxmlformats.org/officeDocument/2006/relationships/image"/><Relationship Id="rId12" Target="../media/image57.svg" Type="http://schemas.openxmlformats.org/officeDocument/2006/relationships/image"/><Relationship Id="rId13" Target="../media/image58.png" Type="http://schemas.openxmlformats.org/officeDocument/2006/relationships/image"/><Relationship Id="rId14" Target="../media/image59.svg" Type="http://schemas.openxmlformats.org/officeDocument/2006/relationships/image"/><Relationship Id="rId15" Target="../media/image60.png" Type="http://schemas.openxmlformats.org/officeDocument/2006/relationships/image"/><Relationship Id="rId16" Target="../media/image61.svg" Type="http://schemas.openxmlformats.org/officeDocument/2006/relationships/image"/><Relationship Id="rId2" Target="../media/image47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87BA2">
                <a:alpha val="6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4288751">
            <a:off x="9501592" y="2846987"/>
            <a:ext cx="8913338" cy="2039065"/>
            <a:chOff x="0" y="0"/>
            <a:chExt cx="2664736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4736" cy="609600"/>
            </a:xfrm>
            <a:custGeom>
              <a:avLst/>
              <a:gdLst/>
              <a:ahLst/>
              <a:cxnLst/>
              <a:rect r="r" b="b" t="t" l="l"/>
              <a:pathLst>
                <a:path h="609600" w="2664736">
                  <a:moveTo>
                    <a:pt x="203200" y="0"/>
                  </a:moveTo>
                  <a:lnTo>
                    <a:pt x="2461536" y="0"/>
                  </a:lnTo>
                  <a:lnTo>
                    <a:pt x="266473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241073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096261" y="-417465"/>
            <a:ext cx="19007987" cy="13536873"/>
            <a:chOff x="0" y="0"/>
            <a:chExt cx="855978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978" cy="609600"/>
            </a:xfrm>
            <a:custGeom>
              <a:avLst/>
              <a:gdLst/>
              <a:ahLst/>
              <a:cxnLst/>
              <a:rect r="r" b="b" t="t" l="l"/>
              <a:pathLst>
                <a:path h="609600" w="855978">
                  <a:moveTo>
                    <a:pt x="65277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55978" y="609600"/>
                  </a:lnTo>
                  <a:lnTo>
                    <a:pt x="65277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5277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4288751">
            <a:off x="9087200" y="2569506"/>
            <a:ext cx="8519102" cy="1857496"/>
            <a:chOff x="0" y="0"/>
            <a:chExt cx="2795831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8569794">
            <a:off x="10269896" y="8251667"/>
            <a:ext cx="6259767" cy="1857496"/>
            <a:chOff x="0" y="0"/>
            <a:chExt cx="2054354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4354" cy="609600"/>
            </a:xfrm>
            <a:custGeom>
              <a:avLst/>
              <a:gdLst/>
              <a:ahLst/>
              <a:cxnLst/>
              <a:rect r="r" b="b" t="t" l="l"/>
              <a:pathLst>
                <a:path h="609600" w="2054354">
                  <a:moveTo>
                    <a:pt x="203200" y="0"/>
                  </a:moveTo>
                  <a:lnTo>
                    <a:pt x="1851154" y="0"/>
                  </a:lnTo>
                  <a:lnTo>
                    <a:pt x="205435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180035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178775" y="1921145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1074329"/>
            <a:ext cx="2794288" cy="2788958"/>
          </a:xfrm>
          <a:custGeom>
            <a:avLst/>
            <a:gdLst/>
            <a:ahLst/>
            <a:cxnLst/>
            <a:rect r="r" b="b" t="t" l="l"/>
            <a:pathLst>
              <a:path h="2788958" w="2794288">
                <a:moveTo>
                  <a:pt x="0" y="0"/>
                </a:moveTo>
                <a:lnTo>
                  <a:pt x="2794288" y="0"/>
                </a:lnTo>
                <a:lnTo>
                  <a:pt x="2794288" y="2788958"/>
                </a:lnTo>
                <a:lnTo>
                  <a:pt x="0" y="27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514" t="-84359" r="-111508" b="-13928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4155555"/>
            <a:ext cx="9913209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Engineering Course.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079466"/>
            <a:ext cx="315007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Week 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639788" y="3173176"/>
            <a:ext cx="6048405" cy="6598261"/>
          </a:xfrm>
          <a:custGeom>
            <a:avLst/>
            <a:gdLst/>
            <a:ahLst/>
            <a:cxnLst/>
            <a:rect r="r" b="b" t="t" l="l"/>
            <a:pathLst>
              <a:path h="6598261" w="6048405">
                <a:moveTo>
                  <a:pt x="0" y="0"/>
                </a:moveTo>
                <a:lnTo>
                  <a:pt x="6048406" y="0"/>
                </a:lnTo>
                <a:lnTo>
                  <a:pt x="6048406" y="6598261"/>
                </a:lnTo>
                <a:lnTo>
                  <a:pt x="0" y="6598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98" t="-12748" r="-13925" b="-1327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DataFrames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Distributed collection of data organized into named columns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Advantages of DataFrames over RDDs: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Named columns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Optimized execution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SQL-like operations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025383" y="4571860"/>
            <a:ext cx="12237234" cy="5055207"/>
          </a:xfrm>
          <a:custGeom>
            <a:avLst/>
            <a:gdLst/>
            <a:ahLst/>
            <a:cxnLst/>
            <a:rect r="r" b="b" t="t" l="l"/>
            <a:pathLst>
              <a:path h="5055207" w="12237234">
                <a:moveTo>
                  <a:pt x="0" y="0"/>
                </a:moveTo>
                <a:lnTo>
                  <a:pt x="12237234" y="0"/>
                </a:lnTo>
                <a:lnTo>
                  <a:pt x="12237234" y="5055207"/>
                </a:lnTo>
                <a:lnTo>
                  <a:pt x="0" y="5055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Creating DataFrames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From RDDs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From a list of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Reading from files (CSV, JSON, Parquet)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From Hive tables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DataFrame Operations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select(), filter(), groupBy()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join(), union(), orderBy()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withColumn(), drop()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agg() for aggregations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0280861" y="3815976"/>
            <a:ext cx="7827010" cy="5851250"/>
            <a:chOff x="0" y="0"/>
            <a:chExt cx="10436013" cy="780166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0436013" cy="7801666"/>
              <a:chOff x="0" y="0"/>
              <a:chExt cx="1913890" cy="154047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13890" cy="1540479"/>
              </a:xfrm>
              <a:custGeom>
                <a:avLst/>
                <a:gdLst/>
                <a:ahLst/>
                <a:cxnLst/>
                <a:rect r="r" b="b" t="t" l="l"/>
                <a:pathLst>
                  <a:path h="1540479" w="1913890">
                    <a:moveTo>
                      <a:pt x="1789430" y="1540479"/>
                    </a:moveTo>
                    <a:lnTo>
                      <a:pt x="124460" y="1540479"/>
                    </a:lnTo>
                    <a:cubicBezTo>
                      <a:pt x="55880" y="1540479"/>
                      <a:pt x="0" y="1484599"/>
                      <a:pt x="0" y="141601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416019"/>
                    </a:lnTo>
                    <a:cubicBezTo>
                      <a:pt x="1913890" y="1484599"/>
                      <a:pt x="1858010" y="1540479"/>
                      <a:pt x="1789430" y="1540479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5" id="15"/>
            <p:cNvSpPr/>
            <p:nvPr/>
          </p:nvSpPr>
          <p:spPr>
            <a:xfrm>
              <a:off x="404659" y="784780"/>
              <a:ext cx="9525008" cy="0"/>
            </a:xfrm>
            <a:prstGeom prst="line">
              <a:avLst/>
            </a:prstGeom>
            <a:ln cap="rnd" w="43433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694215" y="957372"/>
              <a:ext cx="8860325" cy="6437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# Create a DataFrame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data = [("Alice", 25, "New York"), 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    </a:t>
              </a: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("Bob", 30, "San Francisco"),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    ("Charlie", 35, "London")]</a:t>
              </a:r>
            </a:p>
            <a:p>
              <a:pPr algn="l">
                <a:lnSpc>
                  <a:spcPts val="2821"/>
                </a:lnSpc>
              </a:pP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df = spark.createDataFrame(data, ["name", "age", "city"])</a:t>
              </a:r>
            </a:p>
            <a:p>
              <a:pPr algn="l">
                <a:lnSpc>
                  <a:spcPts val="2821"/>
                </a:lnSpc>
              </a:pP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# DataFrame operations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df.show()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df.select("name", "age").show()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df.filter(df.age &gt; 28).show()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df.groupBy("city").agg(avg("age") \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</a:t>
              </a: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.alias("avg_age")).show()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694215" y="379741"/>
              <a:ext cx="241738" cy="241738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978204" y="379741"/>
              <a:ext cx="241738" cy="241738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1262192" y="379741"/>
              <a:ext cx="241738" cy="241738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4273188" y="278686"/>
              <a:ext cx="5281353" cy="386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36"/>
                </a:lnSpc>
              </a:pPr>
              <a:r>
                <a:rPr lang="en-US" sz="1668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.py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SQL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Running SQL queries on DataFrames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Creating temporary views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Catalog API for managing tables and databases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0059036" y="5277806"/>
            <a:ext cx="8228964" cy="3071814"/>
            <a:chOff x="0" y="0"/>
            <a:chExt cx="10971953" cy="409575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0971953" cy="4095752"/>
              <a:chOff x="0" y="0"/>
              <a:chExt cx="2012177" cy="85345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012178" cy="853456"/>
              </a:xfrm>
              <a:custGeom>
                <a:avLst/>
                <a:gdLst/>
                <a:ahLst/>
                <a:cxnLst/>
                <a:rect r="r" b="b" t="t" l="l"/>
                <a:pathLst>
                  <a:path h="853456" w="2012178">
                    <a:moveTo>
                      <a:pt x="1887717" y="853456"/>
                    </a:moveTo>
                    <a:lnTo>
                      <a:pt x="124460" y="853456"/>
                    </a:lnTo>
                    <a:cubicBezTo>
                      <a:pt x="55880" y="853456"/>
                      <a:pt x="0" y="797576"/>
                      <a:pt x="0" y="72899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887718" y="0"/>
                    </a:lnTo>
                    <a:cubicBezTo>
                      <a:pt x="1956297" y="0"/>
                      <a:pt x="2012178" y="55880"/>
                      <a:pt x="2012178" y="124460"/>
                    </a:cubicBezTo>
                    <a:lnTo>
                      <a:pt x="2012178" y="728996"/>
                    </a:lnTo>
                    <a:cubicBezTo>
                      <a:pt x="2012178" y="797576"/>
                      <a:pt x="1956297" y="853456"/>
                      <a:pt x="1887718" y="853456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5" id="15"/>
            <p:cNvSpPr/>
            <p:nvPr/>
          </p:nvSpPr>
          <p:spPr>
            <a:xfrm>
              <a:off x="940599" y="784780"/>
              <a:ext cx="9525008" cy="0"/>
            </a:xfrm>
            <a:prstGeom prst="line">
              <a:avLst/>
            </a:prstGeom>
            <a:ln cap="rnd" w="38100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1230155" y="957372"/>
              <a:ext cx="8860325" cy="27312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df.createOrReplaceTempView("people")</a:t>
              </a:r>
            </a:p>
            <a:p>
              <a:pPr algn="l">
                <a:lnSpc>
                  <a:spcPts val="2821"/>
                </a:lnSpc>
              </a:pP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result = spark.sql("SELECT * FROM people WHERE age &gt; 28 ORDER BY age")</a:t>
              </a:r>
            </a:p>
            <a:p>
              <a:pPr algn="l">
                <a:lnSpc>
                  <a:spcPts val="2821"/>
                </a:lnSpc>
              </a:pP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result.show()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1230155" y="379741"/>
              <a:ext cx="241738" cy="241738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1514143" y="379741"/>
              <a:ext cx="241738" cy="241738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1798131" y="379741"/>
              <a:ext cx="241738" cy="241738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4809127" y="278686"/>
              <a:ext cx="5281353" cy="386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36"/>
                </a:lnSpc>
              </a:pPr>
              <a:r>
                <a:rPr lang="en-US" sz="1668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.py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Datasets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Strongly-typed version of DataFrames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Benefits: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Type-safety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Lambda functions in queries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0355297" y="4039284"/>
            <a:ext cx="7827010" cy="4808961"/>
            <a:chOff x="0" y="0"/>
            <a:chExt cx="10436013" cy="641194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0436013" cy="6411948"/>
              <a:chOff x="0" y="0"/>
              <a:chExt cx="1913890" cy="126607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13890" cy="1266072"/>
              </a:xfrm>
              <a:custGeom>
                <a:avLst/>
                <a:gdLst/>
                <a:ahLst/>
                <a:cxnLst/>
                <a:rect r="r" b="b" t="t" l="l"/>
                <a:pathLst>
                  <a:path h="1266072" w="1913890">
                    <a:moveTo>
                      <a:pt x="1789430" y="1266072"/>
                    </a:moveTo>
                    <a:lnTo>
                      <a:pt x="124460" y="1266072"/>
                    </a:lnTo>
                    <a:cubicBezTo>
                      <a:pt x="55880" y="1266072"/>
                      <a:pt x="0" y="1210192"/>
                      <a:pt x="0" y="114161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141612"/>
                    </a:lnTo>
                    <a:cubicBezTo>
                      <a:pt x="1913890" y="1210192"/>
                      <a:pt x="1858010" y="1266072"/>
                      <a:pt x="1789430" y="1266072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5" id="15"/>
            <p:cNvSpPr/>
            <p:nvPr/>
          </p:nvSpPr>
          <p:spPr>
            <a:xfrm>
              <a:off x="404659" y="784780"/>
              <a:ext cx="9525008" cy="0"/>
            </a:xfrm>
            <a:prstGeom prst="line">
              <a:avLst/>
            </a:prstGeom>
            <a:ln cap="rnd" w="43433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694215" y="957372"/>
              <a:ext cx="8860325" cy="5047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from pyspark.sql.types import StructType, StructField, StringType, IntegerType</a:t>
              </a:r>
            </a:p>
            <a:p>
              <a:pPr algn="l">
                <a:lnSpc>
                  <a:spcPts val="2821"/>
                </a:lnSpc>
              </a:pP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schema = StructType([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StructField("name", StringType(), True),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StructField("age", IntegerType(), True),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StructField("city", StringType(), True)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])</a:t>
              </a:r>
            </a:p>
            <a:p>
              <a:pPr algn="l">
                <a:lnSpc>
                  <a:spcPts val="2821"/>
                </a:lnSpc>
              </a:pP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dataset = spark.createDataFrame(data, schema)</a:t>
              </a:r>
            </a:p>
            <a:p>
              <a:pPr algn="l">
                <a:lnSpc>
                  <a:spcPts val="2821"/>
                </a:lnSpc>
              </a:pPr>
              <a:r>
                <a:rPr lang="en-US" sz="178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dataset.printSchema()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694215" y="379741"/>
              <a:ext cx="241738" cy="241738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978204" y="379741"/>
              <a:ext cx="241738" cy="241738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1262192" y="379741"/>
              <a:ext cx="241738" cy="241738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4273188" y="278686"/>
              <a:ext cx="5281353" cy="386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36"/>
                </a:lnSpc>
              </a:pPr>
              <a:r>
                <a:rPr lang="en-US" sz="1668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.py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35310" y="4698358"/>
            <a:ext cx="16017380" cy="4230712"/>
          </a:xfrm>
          <a:custGeom>
            <a:avLst/>
            <a:gdLst/>
            <a:ahLst/>
            <a:cxnLst/>
            <a:rect r="r" b="b" t="t" l="l"/>
            <a:pathLst>
              <a:path h="4230712" w="16017380">
                <a:moveTo>
                  <a:pt x="0" y="0"/>
                </a:moveTo>
                <a:lnTo>
                  <a:pt x="16017380" y="0"/>
                </a:lnTo>
                <a:lnTo>
                  <a:pt x="16017380" y="4230711"/>
                </a:lnTo>
                <a:lnTo>
                  <a:pt x="0" y="4230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Working with Datasets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Creating Datasets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Dataset operations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Converting between DataFrames and Datasets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51078" y="6364426"/>
            <a:ext cx="9816183" cy="3176236"/>
          </a:xfrm>
          <a:custGeom>
            <a:avLst/>
            <a:gdLst/>
            <a:ahLst/>
            <a:cxnLst/>
            <a:rect r="r" b="b" t="t" l="l"/>
            <a:pathLst>
              <a:path h="3176236" w="9816183">
                <a:moveTo>
                  <a:pt x="0" y="0"/>
                </a:moveTo>
                <a:lnTo>
                  <a:pt x="9816183" y="0"/>
                </a:lnTo>
                <a:lnTo>
                  <a:pt x="9816183" y="3176236"/>
                </a:lnTo>
                <a:lnTo>
                  <a:pt x="0" y="3176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60903" y="2963092"/>
            <a:ext cx="7658632" cy="3401334"/>
          </a:xfrm>
          <a:custGeom>
            <a:avLst/>
            <a:gdLst/>
            <a:ahLst/>
            <a:cxnLst/>
            <a:rect r="r" b="b" t="t" l="l"/>
            <a:pathLst>
              <a:path h="3401334" w="7658632">
                <a:moveTo>
                  <a:pt x="0" y="0"/>
                </a:moveTo>
                <a:lnTo>
                  <a:pt x="7658632" y="0"/>
                </a:lnTo>
                <a:lnTo>
                  <a:pt x="7658632" y="3401334"/>
                </a:lnTo>
                <a:lnTo>
                  <a:pt x="0" y="3401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Machine Learning with Spark MLlib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MLlib: is Spark's machine learning (ML) library. Its goal is to make practical machine learning scalable and easy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Supported algorithms: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Classification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Regression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Clustering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Collaborative filtering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778524" y="3284803"/>
            <a:ext cx="10908194" cy="6208580"/>
          </a:xfrm>
          <a:custGeom>
            <a:avLst/>
            <a:gdLst/>
            <a:ahLst/>
            <a:cxnLst/>
            <a:rect r="r" b="b" t="t" l="l"/>
            <a:pathLst>
              <a:path h="6208580" w="10908194">
                <a:moveTo>
                  <a:pt x="0" y="0"/>
                </a:moveTo>
                <a:lnTo>
                  <a:pt x="10908194" y="0"/>
                </a:lnTo>
                <a:lnTo>
                  <a:pt x="10908194" y="6208580"/>
                </a:lnTo>
                <a:lnTo>
                  <a:pt x="0" y="6208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MLlib Pipeline APIs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Transformers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Estimators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Parameters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Pipeline composition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646265" y="4811650"/>
            <a:ext cx="10995469" cy="4004126"/>
          </a:xfrm>
          <a:custGeom>
            <a:avLst/>
            <a:gdLst/>
            <a:ahLst/>
            <a:cxnLst/>
            <a:rect r="r" b="b" t="t" l="l"/>
            <a:pathLst>
              <a:path h="4004126" w="10995469">
                <a:moveTo>
                  <a:pt x="0" y="0"/>
                </a:moveTo>
                <a:lnTo>
                  <a:pt x="10995470" y="0"/>
                </a:lnTo>
                <a:lnTo>
                  <a:pt x="10995470" y="4004126"/>
                </a:lnTo>
                <a:lnTo>
                  <a:pt x="0" y="4004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127" t="0" r="-18755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GraphX for Graph Computation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Overview of GraphX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abstractions: Graph, VertexRDD, EdgeRDD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Graph operators and algorithms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377709" y="2852414"/>
            <a:ext cx="8881591" cy="6405886"/>
          </a:xfrm>
          <a:custGeom>
            <a:avLst/>
            <a:gdLst/>
            <a:ahLst/>
            <a:cxnLst/>
            <a:rect r="r" b="b" t="t" l="l"/>
            <a:pathLst>
              <a:path h="6405886" w="8881591">
                <a:moveTo>
                  <a:pt x="0" y="0"/>
                </a:moveTo>
                <a:lnTo>
                  <a:pt x="8881591" y="0"/>
                </a:lnTo>
                <a:lnTo>
                  <a:pt x="8881591" y="6405886"/>
                </a:lnTo>
                <a:lnTo>
                  <a:pt x="0" y="640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Performance Tuning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serialization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Memory tuning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Degree of parallelism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locality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Shuffle optimization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15067" y="1866686"/>
            <a:ext cx="9404944" cy="8532541"/>
            <a:chOff x="0" y="0"/>
            <a:chExt cx="67192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1928" cy="609600"/>
            </a:xfrm>
            <a:custGeom>
              <a:avLst/>
              <a:gdLst/>
              <a:ahLst/>
              <a:cxnLst/>
              <a:rect r="r" b="b" t="t" l="l"/>
              <a:pathLst>
                <a:path h="609600" w="671928">
                  <a:moveTo>
                    <a:pt x="203200" y="0"/>
                  </a:moveTo>
                  <a:lnTo>
                    <a:pt x="671928" y="0"/>
                  </a:lnTo>
                  <a:lnTo>
                    <a:pt x="4687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46872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22802" y="-6327082"/>
            <a:ext cx="5115151" cy="7672726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376159" y="-6644026"/>
            <a:ext cx="10230302" cy="7672726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6893659" y="369884"/>
            <a:ext cx="81609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Outline: Week 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3659" y="2152445"/>
            <a:ext cx="10365641" cy="560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Advanced Spark Programming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park RDDs, DataFrames, and Datasets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Spark SQL and analytics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Machine learning with Spark MLlib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Streaming Data Processing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 to stream processing concepts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Kafka for real-time data ingestion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 processing with Apache Flink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Deep Dive in Apache Spark/PySpark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Streaming Data Processing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Streaming Data Processing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Processing data in real-time as it arrives. It is the continuous flow of data as it's generated, enabling real-time processing and analysis for immediate insights.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Importance in modern data architectures: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Location data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Fraud detection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stock trades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Marketing, sales, and business analytics...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620365" y="6327772"/>
            <a:ext cx="13047269" cy="3257883"/>
          </a:xfrm>
          <a:custGeom>
            <a:avLst/>
            <a:gdLst/>
            <a:ahLst/>
            <a:cxnLst/>
            <a:rect r="r" b="b" t="t" l="l"/>
            <a:pathLst>
              <a:path h="3257883" w="13047269">
                <a:moveTo>
                  <a:pt x="0" y="0"/>
                </a:moveTo>
                <a:lnTo>
                  <a:pt x="13047270" y="0"/>
                </a:lnTo>
                <a:lnTo>
                  <a:pt x="13047270" y="3257883"/>
                </a:lnTo>
                <a:lnTo>
                  <a:pt x="0" y="3257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Streaming Data Processing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53172" y="5206141"/>
            <a:ext cx="15981656" cy="3786645"/>
          </a:xfrm>
          <a:custGeom>
            <a:avLst/>
            <a:gdLst/>
            <a:ahLst/>
            <a:cxnLst/>
            <a:rect r="r" b="b" t="t" l="l"/>
            <a:pathLst>
              <a:path h="3786645" w="15981656">
                <a:moveTo>
                  <a:pt x="0" y="0"/>
                </a:moveTo>
                <a:lnTo>
                  <a:pt x="15981656" y="0"/>
                </a:lnTo>
                <a:lnTo>
                  <a:pt x="15981656" y="3786645"/>
                </a:lnTo>
                <a:lnTo>
                  <a:pt x="0" y="3786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Characteristics of Streaming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Continuous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Unbounded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Time-sensitive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 volume and velocity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Streaming vs. Batch Processing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3252128" y="4027862"/>
          <a:ext cx="11512728" cy="5743575"/>
        </p:xfrm>
        <a:graphic>
          <a:graphicData uri="http://schemas.openxmlformats.org/drawingml/2006/table">
            <a:tbl>
              <a:tblPr/>
              <a:tblGrid>
                <a:gridCol w="3837576"/>
                <a:gridCol w="3837576"/>
                <a:gridCol w="3837576"/>
              </a:tblGrid>
              <a:tr h="901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Streaming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Batch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901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Real-time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Periodic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Latency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Throughput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3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69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 cases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Real-time analytics, monitoring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Historical analysis, reporting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2" id="12"/>
          <p:cNvGrpSpPr/>
          <p:nvPr/>
        </p:nvGrpSpPr>
        <p:grpSpPr>
          <a:xfrm rot="0">
            <a:off x="2120521" y="1955895"/>
            <a:ext cx="14046957" cy="1947356"/>
            <a:chOff x="0" y="0"/>
            <a:chExt cx="18729276" cy="25964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9560563" y="40037"/>
              <a:ext cx="9168714" cy="2516400"/>
            </a:xfrm>
            <a:custGeom>
              <a:avLst/>
              <a:gdLst/>
              <a:ahLst/>
              <a:cxnLst/>
              <a:rect r="r" b="b" t="t" l="l"/>
              <a:pathLst>
                <a:path h="2516400" w="9168714">
                  <a:moveTo>
                    <a:pt x="0" y="0"/>
                  </a:moveTo>
                  <a:lnTo>
                    <a:pt x="9168713" y="0"/>
                  </a:lnTo>
                  <a:lnTo>
                    <a:pt x="9168713" y="2516400"/>
                  </a:lnTo>
                  <a:lnTo>
                    <a:pt x="0" y="251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221" t="-13318" r="-5580" b="-146102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84769"/>
              <a:ext cx="8654496" cy="2226937"/>
            </a:xfrm>
            <a:custGeom>
              <a:avLst/>
              <a:gdLst/>
              <a:ahLst/>
              <a:cxnLst/>
              <a:rect r="r" b="b" t="t" l="l"/>
              <a:pathLst>
                <a:path h="2226937" w="8654496">
                  <a:moveTo>
                    <a:pt x="0" y="0"/>
                  </a:moveTo>
                  <a:lnTo>
                    <a:pt x="8654496" y="0"/>
                  </a:lnTo>
                  <a:lnTo>
                    <a:pt x="8654496" y="2226937"/>
                  </a:lnTo>
                  <a:lnTo>
                    <a:pt x="0" y="2226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953" t="-162325" r="-8432" b="-30815"/>
              </a:stretch>
            </a:blipFill>
          </p:spPr>
        </p:sp>
        <p:sp>
          <p:nvSpPr>
            <p:cNvPr name="AutoShape 15" id="15"/>
            <p:cNvSpPr/>
            <p:nvPr/>
          </p:nvSpPr>
          <p:spPr>
            <a:xfrm flipV="true">
              <a:off x="9157323" y="0"/>
              <a:ext cx="0" cy="2596475"/>
            </a:xfrm>
            <a:prstGeom prst="line">
              <a:avLst/>
            </a:prstGeom>
            <a:ln cap="flat" w="58290">
              <a:solidFill>
                <a:srgbClr val="487BA2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751078" y="6483009"/>
            <a:ext cx="10276639" cy="3184217"/>
            <a:chOff x="0" y="0"/>
            <a:chExt cx="13702186" cy="42456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02186" cy="4245623"/>
            </a:xfrm>
            <a:custGeom>
              <a:avLst/>
              <a:gdLst/>
              <a:ahLst/>
              <a:cxnLst/>
              <a:rect r="r" b="b" t="t" l="l"/>
              <a:pathLst>
                <a:path h="4245623" w="13702186">
                  <a:moveTo>
                    <a:pt x="0" y="0"/>
                  </a:moveTo>
                  <a:lnTo>
                    <a:pt x="13702186" y="0"/>
                  </a:lnTo>
                  <a:lnTo>
                    <a:pt x="13702186" y="4245623"/>
                  </a:lnTo>
                  <a:lnTo>
                    <a:pt x="0" y="4245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54826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5482837" y="3239014"/>
              <a:ext cx="6348336" cy="1006609"/>
            </a:xfrm>
            <a:custGeom>
              <a:avLst/>
              <a:gdLst/>
              <a:ahLst/>
              <a:cxnLst/>
              <a:rect r="r" b="b" t="t" l="l"/>
              <a:pathLst>
                <a:path h="1006609" w="6348336">
                  <a:moveTo>
                    <a:pt x="0" y="0"/>
                  </a:moveTo>
                  <a:lnTo>
                    <a:pt x="6348336" y="0"/>
                  </a:lnTo>
                  <a:lnTo>
                    <a:pt x="6348336" y="1006609"/>
                  </a:lnTo>
                  <a:lnTo>
                    <a:pt x="0" y="1006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6432" t="-487014" r="-59406" b="-66004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6619138" y="3809505"/>
            <a:ext cx="11440031" cy="4210473"/>
          </a:xfrm>
          <a:custGeom>
            <a:avLst/>
            <a:gdLst/>
            <a:ahLst/>
            <a:cxnLst/>
            <a:rect r="r" b="b" t="t" l="l"/>
            <a:pathLst>
              <a:path h="4210473" w="11440031">
                <a:moveTo>
                  <a:pt x="0" y="0"/>
                </a:moveTo>
                <a:lnTo>
                  <a:pt x="11440031" y="0"/>
                </a:lnTo>
                <a:lnTo>
                  <a:pt x="11440031" y="4210473"/>
                </a:lnTo>
                <a:lnTo>
                  <a:pt x="0" y="4210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Streaming Data Processing Concepts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Event time vs. Processing time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Windowing: it allows data to be processed in small, manageable chunks over a specified period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Watermarks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 management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Streaming Processing Models &amp; Data Sources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62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Processing Models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Record-at-a-time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Micro-batch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Sources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IoT devices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Social media feeds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Financial market data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Web clicks and user activity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Logs and metrics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Streaming</a:t>
            </a:r>
          </a:p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Tools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Advanced Spark Programming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Apache Kafka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663991" y="862647"/>
            <a:ext cx="3335284" cy="1627677"/>
          </a:xfrm>
          <a:custGeom>
            <a:avLst/>
            <a:gdLst/>
            <a:ahLst/>
            <a:cxnLst/>
            <a:rect r="r" b="b" t="t" l="l"/>
            <a:pathLst>
              <a:path h="1627677" w="3335284">
                <a:moveTo>
                  <a:pt x="0" y="0"/>
                </a:moveTo>
                <a:lnTo>
                  <a:pt x="3335284" y="0"/>
                </a:lnTo>
                <a:lnTo>
                  <a:pt x="3335284" y="1627676"/>
                </a:lnTo>
                <a:lnTo>
                  <a:pt x="0" y="162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85" t="-29219" r="-45088" b="-2861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11574" y="3887966"/>
            <a:ext cx="9387701" cy="5692970"/>
          </a:xfrm>
          <a:custGeom>
            <a:avLst/>
            <a:gdLst/>
            <a:ahLst/>
            <a:cxnLst/>
            <a:rect r="r" b="b" t="t" l="l"/>
            <a:pathLst>
              <a:path h="5692970" w="9387701">
                <a:moveTo>
                  <a:pt x="0" y="0"/>
                </a:moveTo>
                <a:lnTo>
                  <a:pt x="9387701" y="0"/>
                </a:lnTo>
                <a:lnTo>
                  <a:pt x="9387701" y="5692971"/>
                </a:lnTo>
                <a:lnTo>
                  <a:pt x="0" y="5692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Distributed messaging queue platform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Publish-subscribe messaging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Fault-tolerant storage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 processing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Kafka Architecture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663991" y="862647"/>
            <a:ext cx="3335284" cy="1627677"/>
          </a:xfrm>
          <a:custGeom>
            <a:avLst/>
            <a:gdLst/>
            <a:ahLst/>
            <a:cxnLst/>
            <a:rect r="r" b="b" t="t" l="l"/>
            <a:pathLst>
              <a:path h="1627677" w="3335284">
                <a:moveTo>
                  <a:pt x="0" y="0"/>
                </a:moveTo>
                <a:lnTo>
                  <a:pt x="3335284" y="0"/>
                </a:lnTo>
                <a:lnTo>
                  <a:pt x="3335284" y="1627676"/>
                </a:lnTo>
                <a:lnTo>
                  <a:pt x="0" y="162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85" t="-29219" r="-45088" b="-2861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81064" y="3728845"/>
            <a:ext cx="12544814" cy="5994608"/>
          </a:xfrm>
          <a:custGeom>
            <a:avLst/>
            <a:gdLst/>
            <a:ahLst/>
            <a:cxnLst/>
            <a:rect r="r" b="b" t="t" l="l"/>
            <a:pathLst>
              <a:path h="5994608" w="12544814">
                <a:moveTo>
                  <a:pt x="0" y="0"/>
                </a:moveTo>
                <a:lnTo>
                  <a:pt x="12544814" y="0"/>
                </a:lnTo>
                <a:lnTo>
                  <a:pt x="12544814" y="5994608"/>
                </a:lnTo>
                <a:lnTo>
                  <a:pt x="0" y="599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Brokers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Topics and Partitions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Consumers and Consumer Groups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ZooKeeper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Kafka Topics and Partitions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Topics: Categories for organizing messages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Partitions: Units of parallelism within topics 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335284" cy="1627677"/>
          </a:xfrm>
          <a:custGeom>
            <a:avLst/>
            <a:gdLst/>
            <a:ahLst/>
            <a:cxnLst/>
            <a:rect r="r" b="b" t="t" l="l"/>
            <a:pathLst>
              <a:path h="1627677" w="3335284">
                <a:moveTo>
                  <a:pt x="0" y="0"/>
                </a:moveTo>
                <a:lnTo>
                  <a:pt x="3335284" y="0"/>
                </a:lnTo>
                <a:lnTo>
                  <a:pt x="3335284" y="1627676"/>
                </a:lnTo>
                <a:lnTo>
                  <a:pt x="0" y="162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85" t="-29219" r="-45088" b="-2861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581064" y="3728845"/>
            <a:ext cx="12544814" cy="5994608"/>
          </a:xfrm>
          <a:custGeom>
            <a:avLst/>
            <a:gdLst/>
            <a:ahLst/>
            <a:cxnLst/>
            <a:rect r="r" b="b" t="t" l="l"/>
            <a:pathLst>
              <a:path h="5994608" w="12544814">
                <a:moveTo>
                  <a:pt x="0" y="0"/>
                </a:moveTo>
                <a:lnTo>
                  <a:pt x="12544814" y="0"/>
                </a:lnTo>
                <a:lnTo>
                  <a:pt x="12544814" y="5994608"/>
                </a:lnTo>
                <a:lnTo>
                  <a:pt x="0" y="599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Kafka Producers &amp; Consumers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Kafka Producers: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Sending messages to topics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Partitioning strategies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Acknowledgment modes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Kafka Consumers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Subscribing to topics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Consumer groups for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scalability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Offset management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335284" cy="1627677"/>
          </a:xfrm>
          <a:custGeom>
            <a:avLst/>
            <a:gdLst/>
            <a:ahLst/>
            <a:cxnLst/>
            <a:rect r="r" b="b" t="t" l="l"/>
            <a:pathLst>
              <a:path h="1627677" w="3335284">
                <a:moveTo>
                  <a:pt x="0" y="0"/>
                </a:moveTo>
                <a:lnTo>
                  <a:pt x="3335284" y="0"/>
                </a:lnTo>
                <a:lnTo>
                  <a:pt x="3335284" y="1627676"/>
                </a:lnTo>
                <a:lnTo>
                  <a:pt x="0" y="162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85" t="-29219" r="-45088" b="-2861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581064" y="3728845"/>
            <a:ext cx="12544814" cy="5994608"/>
          </a:xfrm>
          <a:custGeom>
            <a:avLst/>
            <a:gdLst/>
            <a:ahLst/>
            <a:cxnLst/>
            <a:rect r="r" b="b" t="t" l="l"/>
            <a:pathLst>
              <a:path h="5994608" w="12544814">
                <a:moveTo>
                  <a:pt x="0" y="0"/>
                </a:moveTo>
                <a:lnTo>
                  <a:pt x="12544814" y="0"/>
                </a:lnTo>
                <a:lnTo>
                  <a:pt x="12544814" y="5994608"/>
                </a:lnTo>
                <a:lnTo>
                  <a:pt x="0" y="599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Kafka Streams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663991" y="862647"/>
            <a:ext cx="3335284" cy="1627677"/>
          </a:xfrm>
          <a:custGeom>
            <a:avLst/>
            <a:gdLst/>
            <a:ahLst/>
            <a:cxnLst/>
            <a:rect r="r" b="b" t="t" l="l"/>
            <a:pathLst>
              <a:path h="1627677" w="3335284">
                <a:moveTo>
                  <a:pt x="0" y="0"/>
                </a:moveTo>
                <a:lnTo>
                  <a:pt x="3335284" y="0"/>
                </a:lnTo>
                <a:lnTo>
                  <a:pt x="3335284" y="1627676"/>
                </a:lnTo>
                <a:lnTo>
                  <a:pt x="0" y="1627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85" t="-29219" r="-45088" b="-2861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46346" y="2853558"/>
            <a:ext cx="9603454" cy="4067610"/>
          </a:xfrm>
          <a:custGeom>
            <a:avLst/>
            <a:gdLst/>
            <a:ahLst/>
            <a:cxnLst/>
            <a:rect r="r" b="b" t="t" l="l"/>
            <a:pathLst>
              <a:path h="4067610" w="9603454">
                <a:moveTo>
                  <a:pt x="0" y="0"/>
                </a:moveTo>
                <a:lnTo>
                  <a:pt x="9603454" y="0"/>
                </a:lnTo>
                <a:lnTo>
                  <a:pt x="9603454" y="4067610"/>
                </a:lnTo>
                <a:lnTo>
                  <a:pt x="0" y="4067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1078" y="6188984"/>
            <a:ext cx="9755649" cy="3327974"/>
          </a:xfrm>
          <a:custGeom>
            <a:avLst/>
            <a:gdLst/>
            <a:ahLst/>
            <a:cxnLst/>
            <a:rect r="r" b="b" t="t" l="l"/>
            <a:pathLst>
              <a:path h="3327974" w="9755649">
                <a:moveTo>
                  <a:pt x="0" y="0"/>
                </a:moveTo>
                <a:lnTo>
                  <a:pt x="9755648" y="0"/>
                </a:lnTo>
                <a:lnTo>
                  <a:pt x="9755648" y="3327974"/>
                </a:lnTo>
                <a:lnTo>
                  <a:pt x="0" y="3327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Lightweight library for stream processing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Stateful and stateless operations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Exactly-once semantics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Streaming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027563" y="862647"/>
            <a:ext cx="3040155" cy="1917636"/>
          </a:xfrm>
          <a:custGeom>
            <a:avLst/>
            <a:gdLst/>
            <a:ahLst/>
            <a:cxnLst/>
            <a:rect r="r" b="b" t="t" l="l"/>
            <a:pathLst>
              <a:path h="1917636" w="3040155">
                <a:moveTo>
                  <a:pt x="0" y="0"/>
                </a:moveTo>
                <a:lnTo>
                  <a:pt x="3040155" y="0"/>
                </a:lnTo>
                <a:lnTo>
                  <a:pt x="3040155" y="1917636"/>
                </a:lnTo>
                <a:lnTo>
                  <a:pt x="0" y="1917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Extension of the core Spark API for processing live data streams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DStreams (Discretized Streams)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 sources: Kafka, Flume, Kinesis, TCP sockets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364287" y="4228182"/>
            <a:ext cx="13559427" cy="4965610"/>
            <a:chOff x="0" y="0"/>
            <a:chExt cx="18079236" cy="66208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079236" cy="6620814"/>
            </a:xfrm>
            <a:custGeom>
              <a:avLst/>
              <a:gdLst/>
              <a:ahLst/>
              <a:cxnLst/>
              <a:rect r="r" b="b" t="t" l="l"/>
              <a:pathLst>
                <a:path h="6620814" w="18079236">
                  <a:moveTo>
                    <a:pt x="0" y="0"/>
                  </a:moveTo>
                  <a:lnTo>
                    <a:pt x="18079236" y="0"/>
                  </a:lnTo>
                  <a:lnTo>
                    <a:pt x="18079236" y="6620814"/>
                  </a:lnTo>
                  <a:lnTo>
                    <a:pt x="0" y="6620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0664991" y="2037449"/>
              <a:ext cx="1296138" cy="817564"/>
            </a:xfrm>
            <a:custGeom>
              <a:avLst/>
              <a:gdLst/>
              <a:ahLst/>
              <a:cxnLst/>
              <a:rect r="r" b="b" t="t" l="l"/>
              <a:pathLst>
                <a:path h="817564" w="1296138">
                  <a:moveTo>
                    <a:pt x="0" y="0"/>
                  </a:moveTo>
                  <a:lnTo>
                    <a:pt x="1296138" y="0"/>
                  </a:lnTo>
                  <a:lnTo>
                    <a:pt x="1296138" y="817564"/>
                  </a:lnTo>
                  <a:lnTo>
                    <a:pt x="0" y="817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Streaming Operations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027563" y="862647"/>
            <a:ext cx="3040155" cy="1917636"/>
          </a:xfrm>
          <a:custGeom>
            <a:avLst/>
            <a:gdLst/>
            <a:ahLst/>
            <a:cxnLst/>
            <a:rect r="r" b="b" t="t" l="l"/>
            <a:pathLst>
              <a:path h="1917636" w="3040155">
                <a:moveTo>
                  <a:pt x="0" y="0"/>
                </a:moveTo>
                <a:lnTo>
                  <a:pt x="3040155" y="0"/>
                </a:lnTo>
                <a:lnTo>
                  <a:pt x="3040155" y="1917636"/>
                </a:lnTo>
                <a:lnTo>
                  <a:pt x="0" y="1917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12738" y="4784242"/>
            <a:ext cx="11862524" cy="4630442"/>
          </a:xfrm>
          <a:custGeom>
            <a:avLst/>
            <a:gdLst/>
            <a:ahLst/>
            <a:cxnLst/>
            <a:rect r="r" b="b" t="t" l="l"/>
            <a:pathLst>
              <a:path h="4630442" w="11862524">
                <a:moveTo>
                  <a:pt x="0" y="0"/>
                </a:moveTo>
                <a:lnTo>
                  <a:pt x="11862524" y="0"/>
                </a:lnTo>
                <a:lnTo>
                  <a:pt x="11862524" y="4630442"/>
                </a:lnTo>
                <a:lnTo>
                  <a:pt x="0" y="4630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Transformations on DStreams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Window operations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Join operations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Output operations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Structured Streaming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027563" y="862647"/>
            <a:ext cx="3040155" cy="1917636"/>
          </a:xfrm>
          <a:custGeom>
            <a:avLst/>
            <a:gdLst/>
            <a:ahLst/>
            <a:cxnLst/>
            <a:rect r="r" b="b" t="t" l="l"/>
            <a:pathLst>
              <a:path h="1917636" w="3040155">
                <a:moveTo>
                  <a:pt x="0" y="0"/>
                </a:moveTo>
                <a:lnTo>
                  <a:pt x="3040155" y="0"/>
                </a:lnTo>
                <a:lnTo>
                  <a:pt x="3040155" y="1917636"/>
                </a:lnTo>
                <a:lnTo>
                  <a:pt x="0" y="1917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89457" y="6344624"/>
            <a:ext cx="12109086" cy="2652678"/>
          </a:xfrm>
          <a:custGeom>
            <a:avLst/>
            <a:gdLst/>
            <a:ahLst/>
            <a:cxnLst/>
            <a:rect r="r" b="b" t="t" l="l"/>
            <a:pathLst>
              <a:path h="2652678" w="12109086">
                <a:moveTo>
                  <a:pt x="0" y="0"/>
                </a:moveTo>
                <a:lnTo>
                  <a:pt x="12109086" y="0"/>
                </a:lnTo>
                <a:lnTo>
                  <a:pt x="12109086" y="2652678"/>
                </a:lnTo>
                <a:lnTo>
                  <a:pt x="0" y="2652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Scalable and fault-tolerant stream processing built on the Spark SQL engine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DStream is represented by a continuous series of RDDs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Advantages over DStreams: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Simpler programming model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Stronger consistency guarantees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Structured Streaming Programming Model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474674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 sources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Operations and queries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Output sinks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Triggers and watermarking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5027563" y="862647"/>
            <a:ext cx="3040155" cy="1917636"/>
          </a:xfrm>
          <a:custGeom>
            <a:avLst/>
            <a:gdLst/>
            <a:ahLst/>
            <a:cxnLst/>
            <a:rect r="r" b="b" t="t" l="l"/>
            <a:pathLst>
              <a:path h="1917636" w="3040155">
                <a:moveTo>
                  <a:pt x="0" y="0"/>
                </a:moveTo>
                <a:lnTo>
                  <a:pt x="3040155" y="0"/>
                </a:lnTo>
                <a:lnTo>
                  <a:pt x="3040155" y="1917636"/>
                </a:lnTo>
                <a:lnTo>
                  <a:pt x="0" y="1917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775441" y="1916715"/>
            <a:ext cx="8834502" cy="8006900"/>
            <a:chOff x="0" y="0"/>
            <a:chExt cx="11779336" cy="1067586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1779336" cy="10675866"/>
              <a:chOff x="0" y="0"/>
              <a:chExt cx="2332522" cy="227611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332522" cy="2276115"/>
              </a:xfrm>
              <a:custGeom>
                <a:avLst/>
                <a:gdLst/>
                <a:ahLst/>
                <a:cxnLst/>
                <a:rect r="r" b="b" t="t" l="l"/>
                <a:pathLst>
                  <a:path h="2276115" w="2332522">
                    <a:moveTo>
                      <a:pt x="2208062" y="2276115"/>
                    </a:moveTo>
                    <a:lnTo>
                      <a:pt x="124460" y="2276115"/>
                    </a:lnTo>
                    <a:cubicBezTo>
                      <a:pt x="55880" y="2276115"/>
                      <a:pt x="0" y="2220235"/>
                      <a:pt x="0" y="215165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08062" y="0"/>
                    </a:lnTo>
                    <a:cubicBezTo>
                      <a:pt x="2276642" y="0"/>
                      <a:pt x="2332522" y="55880"/>
                      <a:pt x="2332522" y="124460"/>
                    </a:cubicBezTo>
                    <a:lnTo>
                      <a:pt x="2332522" y="2151655"/>
                    </a:lnTo>
                    <a:cubicBezTo>
                      <a:pt x="2332522" y="2220235"/>
                      <a:pt x="2276642" y="2276115"/>
                      <a:pt x="2208062" y="2276115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6" id="16"/>
            <p:cNvSpPr/>
            <p:nvPr/>
          </p:nvSpPr>
          <p:spPr>
            <a:xfrm>
              <a:off x="456747" y="726818"/>
              <a:ext cx="10751066" cy="0"/>
            </a:xfrm>
            <a:prstGeom prst="line">
              <a:avLst/>
            </a:prstGeom>
            <a:ln cap="rnd" w="38100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783575" y="900787"/>
              <a:ext cx="10000825" cy="9513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# Read streams from Kafka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votes_df = spark.readStream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.format("kafka")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.option("kafka.bootstrap.servers", KAFKA_BOOTSTRAP_SERVER)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.option("subscribe", votes_topic)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.option("startingOffsets", "earliest")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.load()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.selectExpr("CAST(value AS STRING)")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.select(from_json(col("value"), vote_schema).alias("data"))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.select("data.*")</a:t>
              </a:r>
            </a:p>
            <a:p>
              <a:pPr algn="l">
                <a:lnSpc>
                  <a:spcPts val="2027"/>
                </a:lnSpc>
              </a:pP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# Data preprocessing: type casting and watermarking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votes_df = votes_df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.withColumn("voting_time", col("voting_time").cast(TimestampType()))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.withColumn('vote', col('vote').cast(IntegerType()))</a:t>
              </a:r>
            </a:p>
            <a:p>
              <a:pPr algn="l">
                <a:lnSpc>
                  <a:spcPts val="2027"/>
                </a:lnSpc>
              </a:pP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enriched_votes_df = votes_df.withWatermark("voting_time", "1 minute")</a:t>
              </a:r>
            </a:p>
            <a:p>
              <a:pPr algn="l">
                <a:lnSpc>
                  <a:spcPts val="2027"/>
                </a:lnSpc>
              </a:pP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# Write streams to Kafka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votes_per_candidate_to_kafka = votes_per_candidate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.selectExpr("to_json(struct(*)) AS value")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.writeStream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.format("kafka")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.option("kafka.bootstrap.servers", KAFKA_BOOTSTRAP_SERVER)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.option("topic", votes_per_candidate_topic)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.option("checkpointLocation", "/opt/.../checkpoints/checkpoint1")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.outputMode("update") \</a:t>
              </a:r>
            </a:p>
            <a:p>
              <a:pPr algn="l">
                <a:lnSpc>
                  <a:spcPts val="2027"/>
                </a:lnSpc>
              </a:pPr>
              <a:r>
                <a:rPr lang="en-US" sz="128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.start()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4823232" y="253882"/>
              <a:ext cx="5961168" cy="362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41"/>
                </a:lnSpc>
              </a:pPr>
              <a:r>
                <a:rPr lang="en-US" sz="1545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.py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694215" y="379741"/>
              <a:ext cx="241738" cy="241738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978204" y="379741"/>
              <a:ext cx="241738" cy="241738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1262192" y="379741"/>
              <a:ext cx="241738" cy="241738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Apache Flink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2637848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Distributed processing engine for stateful computations over data streams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Event time processing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Stateful computations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Exactly-once semantics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41726" y="4527500"/>
            <a:ext cx="10340847" cy="5243937"/>
          </a:xfrm>
          <a:custGeom>
            <a:avLst/>
            <a:gdLst/>
            <a:ahLst/>
            <a:cxnLst/>
            <a:rect r="r" b="b" t="t" l="l"/>
            <a:pathLst>
              <a:path h="5243937" w="10340847">
                <a:moveTo>
                  <a:pt x="0" y="0"/>
                </a:moveTo>
                <a:lnTo>
                  <a:pt x="10340847" y="0"/>
                </a:lnTo>
                <a:lnTo>
                  <a:pt x="10340847" y="5243937"/>
                </a:lnTo>
                <a:lnTo>
                  <a:pt x="0" y="5243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834679" y="4209393"/>
            <a:ext cx="8047873" cy="5117529"/>
          </a:xfrm>
          <a:custGeom>
            <a:avLst/>
            <a:gdLst/>
            <a:ahLst/>
            <a:cxnLst/>
            <a:rect r="r" b="b" t="t" l="l"/>
            <a:pathLst>
              <a:path h="5117529" w="8047873">
                <a:moveTo>
                  <a:pt x="0" y="0"/>
                </a:moveTo>
                <a:lnTo>
                  <a:pt x="8047874" y="0"/>
                </a:lnTo>
                <a:lnTo>
                  <a:pt x="8047874" y="5117529"/>
                </a:lnTo>
                <a:lnTo>
                  <a:pt x="0" y="5117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Architecture (Recap)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Driver Program: The process running the main() function of the application and creating the SparkContext.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Cluster Manager: is responsible for allocating resources and managing the cluster on which the Spark application runs.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Worker Nodes: The slave nodes where the executors run.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40479" y="4832067"/>
            <a:ext cx="8543867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Executors: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 spc="-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Are worker processes responsible for executing tasks.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 spc="-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400" spc="-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 launched on worker nodes and communicate with the driver program and cluster manager. 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 spc="-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400" spc="-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 tasks concurrently and store data in memory or disk for caching and intermediate storage.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Flink Architecture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JobManager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TaskManagers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Client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47118" y="3993631"/>
            <a:ext cx="8939600" cy="5640166"/>
          </a:xfrm>
          <a:custGeom>
            <a:avLst/>
            <a:gdLst/>
            <a:ahLst/>
            <a:cxnLst/>
            <a:rect r="r" b="b" t="t" l="l"/>
            <a:pathLst>
              <a:path h="5640166" w="8939600">
                <a:moveTo>
                  <a:pt x="0" y="0"/>
                </a:moveTo>
                <a:lnTo>
                  <a:pt x="8939600" y="0"/>
                </a:lnTo>
                <a:lnTo>
                  <a:pt x="8939600" y="5640165"/>
                </a:lnTo>
                <a:lnTo>
                  <a:pt x="0" y="5640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Flink Programming Model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Flink offers different levels of abstraction to develop streaming/batch applications: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DataStream API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Table API and SQL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ProcessFunction for low-level operations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1078" y="6087164"/>
            <a:ext cx="7533383" cy="3171136"/>
          </a:xfrm>
          <a:custGeom>
            <a:avLst/>
            <a:gdLst/>
            <a:ahLst/>
            <a:cxnLst/>
            <a:rect r="r" b="b" t="t" l="l"/>
            <a:pathLst>
              <a:path h="3171136" w="7533383">
                <a:moveTo>
                  <a:pt x="0" y="0"/>
                </a:moveTo>
                <a:lnTo>
                  <a:pt x="7533382" y="0"/>
                </a:lnTo>
                <a:lnTo>
                  <a:pt x="7533382" y="3171136"/>
                </a:lnTo>
                <a:lnTo>
                  <a:pt x="0" y="3171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795833" y="3434907"/>
            <a:ext cx="8086740" cy="6336530"/>
          </a:xfrm>
          <a:custGeom>
            <a:avLst/>
            <a:gdLst/>
            <a:ahLst/>
            <a:cxnLst/>
            <a:rect r="r" b="b" t="t" l="l"/>
            <a:pathLst>
              <a:path h="6336530" w="8086740">
                <a:moveTo>
                  <a:pt x="0" y="0"/>
                </a:moveTo>
                <a:lnTo>
                  <a:pt x="8086740" y="0"/>
                </a:lnTo>
                <a:lnTo>
                  <a:pt x="8086740" y="6336530"/>
                </a:lnTo>
                <a:lnTo>
                  <a:pt x="0" y="63365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Flink Windows and Time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Types of windows: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Tumbling windows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Sliding windows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Session windows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Event time vs. Processing time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12721" y="5361010"/>
            <a:ext cx="17938578" cy="3919563"/>
            <a:chOff x="0" y="0"/>
            <a:chExt cx="23918105" cy="52260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882714" cy="4845931"/>
            </a:xfrm>
            <a:custGeom>
              <a:avLst/>
              <a:gdLst/>
              <a:ahLst/>
              <a:cxnLst/>
              <a:rect r="r" b="b" t="t" l="l"/>
              <a:pathLst>
                <a:path h="4845931" w="7882714">
                  <a:moveTo>
                    <a:pt x="0" y="0"/>
                  </a:moveTo>
                  <a:lnTo>
                    <a:pt x="7882714" y="0"/>
                  </a:lnTo>
                  <a:lnTo>
                    <a:pt x="7882714" y="4845931"/>
                  </a:lnTo>
                  <a:lnTo>
                    <a:pt x="0" y="4845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4788781"/>
              <a:ext cx="7882714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Tumbling windows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8018160" y="0"/>
              <a:ext cx="7882714" cy="4845931"/>
            </a:xfrm>
            <a:custGeom>
              <a:avLst/>
              <a:gdLst/>
              <a:ahLst/>
              <a:cxnLst/>
              <a:rect r="r" b="b" t="t" l="l"/>
              <a:pathLst>
                <a:path h="4845931" w="7882714">
                  <a:moveTo>
                    <a:pt x="0" y="0"/>
                  </a:moveTo>
                  <a:lnTo>
                    <a:pt x="7882713" y="0"/>
                  </a:lnTo>
                  <a:lnTo>
                    <a:pt x="7882713" y="4845931"/>
                  </a:lnTo>
                  <a:lnTo>
                    <a:pt x="0" y="4845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8018160" y="4788781"/>
              <a:ext cx="7882714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Sliding windows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16035391" y="0"/>
              <a:ext cx="7882714" cy="4845931"/>
            </a:xfrm>
            <a:custGeom>
              <a:avLst/>
              <a:gdLst/>
              <a:ahLst/>
              <a:cxnLst/>
              <a:rect r="r" b="b" t="t" l="l"/>
              <a:pathLst>
                <a:path h="4845931" w="7882714">
                  <a:moveTo>
                    <a:pt x="0" y="0"/>
                  </a:moveTo>
                  <a:lnTo>
                    <a:pt x="7882714" y="0"/>
                  </a:lnTo>
                  <a:lnTo>
                    <a:pt x="7882714" y="4845931"/>
                  </a:lnTo>
                  <a:lnTo>
                    <a:pt x="0" y="4845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6035391" y="4788781"/>
              <a:ext cx="7882714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Session windows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Flink State Management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Keyed state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Operator state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 backends (RocksDB, heap memory)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65557" y="4971132"/>
            <a:ext cx="9517016" cy="4609805"/>
          </a:xfrm>
          <a:custGeom>
            <a:avLst/>
            <a:gdLst/>
            <a:ahLst/>
            <a:cxnLst/>
            <a:rect r="r" b="b" t="t" l="l"/>
            <a:pathLst>
              <a:path h="4609805" w="9517016">
                <a:moveTo>
                  <a:pt x="0" y="0"/>
                </a:moveTo>
                <a:lnTo>
                  <a:pt x="9517016" y="0"/>
                </a:lnTo>
                <a:lnTo>
                  <a:pt x="9517016" y="4609805"/>
                </a:lnTo>
                <a:lnTo>
                  <a:pt x="0" y="46098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Flink Fault Tolerance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Fault tolerance means restoration to the states before the faults.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Checkpointing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Savepoints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Exactly-once guarantees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663991" y="862647"/>
            <a:ext cx="3487309" cy="1971990"/>
          </a:xfrm>
          <a:custGeom>
            <a:avLst/>
            <a:gdLst/>
            <a:ahLst/>
            <a:cxnLst/>
            <a:rect r="r" b="b" t="t" l="l"/>
            <a:pathLst>
              <a:path h="1971990" w="3487309">
                <a:moveTo>
                  <a:pt x="0" y="0"/>
                </a:moveTo>
                <a:lnTo>
                  <a:pt x="3487309" y="0"/>
                </a:lnTo>
                <a:lnTo>
                  <a:pt x="3487309" y="1971990"/>
                </a:lnTo>
                <a:lnTo>
                  <a:pt x="0" y="197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915113" y="4799682"/>
            <a:ext cx="10967460" cy="4940795"/>
          </a:xfrm>
          <a:custGeom>
            <a:avLst/>
            <a:gdLst/>
            <a:ahLst/>
            <a:cxnLst/>
            <a:rect r="r" b="b" t="t" l="l"/>
            <a:pathLst>
              <a:path h="4940795" w="10967460">
                <a:moveTo>
                  <a:pt x="0" y="0"/>
                </a:moveTo>
                <a:lnTo>
                  <a:pt x="10967460" y="0"/>
                </a:lnTo>
                <a:lnTo>
                  <a:pt x="10967460" y="4940795"/>
                </a:lnTo>
                <a:lnTo>
                  <a:pt x="0" y="4940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15" t="-30465" r="-7737" b="-12193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Comparison of Streaming Frameworks</a:t>
            </a:r>
          </a:p>
        </p:txBody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534001" y="1975432"/>
          <a:ext cx="15219997" cy="7600950"/>
        </p:xfrm>
        <a:graphic>
          <a:graphicData uri="http://schemas.openxmlformats.org/drawingml/2006/table">
            <a:tbl>
              <a:tblPr/>
              <a:tblGrid>
                <a:gridCol w="2469906"/>
                <a:gridCol w="5140093"/>
                <a:gridCol w="3804999"/>
                <a:gridCol w="3804999"/>
              </a:tblGrid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Kafka Streams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Apache Flink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Spark Streaming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Stream Processing Library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Stream Processing Framework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Stream Processing Framework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Latency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Very 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 (Micro-batch)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Processing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Record-by-Record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Record-by-Record or Batch-like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Micro-batch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State Management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RocksDB, in-memory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RocksDB, in-memory, custom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In-memory, HDFS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Fault Tolerance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Log-based storage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Checkpointing, Savepoints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Checkpointing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Scaling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Limited by Kafka Cluster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Dynamic scaling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Cluster-based scaling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Use Cases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Real-time analytics, ETL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 event processing, ETL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Real-time analytics, ETL, batch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13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Ease of 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Simple, requires Kafka knowledge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Flexible but more complex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Moderate, requires Spark knowledge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2" id="12"/>
          <p:cNvSpPr/>
          <p:nvPr/>
        </p:nvSpPr>
        <p:spPr>
          <a:xfrm flipH="false" flipV="false" rot="0">
            <a:off x="11486561" y="2013530"/>
            <a:ext cx="1364004" cy="771312"/>
          </a:xfrm>
          <a:custGeom>
            <a:avLst/>
            <a:gdLst/>
            <a:ahLst/>
            <a:cxnLst/>
            <a:rect r="r" b="b" t="t" l="l"/>
            <a:pathLst>
              <a:path h="771312" w="1364004">
                <a:moveTo>
                  <a:pt x="0" y="0"/>
                </a:moveTo>
                <a:lnTo>
                  <a:pt x="1364004" y="0"/>
                </a:lnTo>
                <a:lnTo>
                  <a:pt x="1364004" y="771312"/>
                </a:lnTo>
                <a:lnTo>
                  <a:pt x="0" y="77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63338" y="2013530"/>
            <a:ext cx="1222812" cy="771312"/>
          </a:xfrm>
          <a:custGeom>
            <a:avLst/>
            <a:gdLst/>
            <a:ahLst/>
            <a:cxnLst/>
            <a:rect r="r" b="b" t="t" l="l"/>
            <a:pathLst>
              <a:path h="771312" w="1222812">
                <a:moveTo>
                  <a:pt x="0" y="0"/>
                </a:moveTo>
                <a:lnTo>
                  <a:pt x="1222812" y="0"/>
                </a:lnTo>
                <a:lnTo>
                  <a:pt x="1222812" y="771312"/>
                </a:lnTo>
                <a:lnTo>
                  <a:pt x="0" y="771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466274" y="2013530"/>
            <a:ext cx="1580501" cy="771312"/>
          </a:xfrm>
          <a:custGeom>
            <a:avLst/>
            <a:gdLst/>
            <a:ahLst/>
            <a:cxnLst/>
            <a:rect r="r" b="b" t="t" l="l"/>
            <a:pathLst>
              <a:path h="771312" w="1580501">
                <a:moveTo>
                  <a:pt x="0" y="0"/>
                </a:moveTo>
                <a:lnTo>
                  <a:pt x="1580501" y="0"/>
                </a:lnTo>
                <a:lnTo>
                  <a:pt x="1580501" y="771312"/>
                </a:lnTo>
                <a:lnTo>
                  <a:pt x="0" y="771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585" t="-29219" r="-45088" b="-28613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735935" y="3227533"/>
            <a:ext cx="4523365" cy="5096749"/>
          </a:xfrm>
          <a:custGeom>
            <a:avLst/>
            <a:gdLst/>
            <a:ahLst/>
            <a:cxnLst/>
            <a:rect r="r" b="b" t="t" l="l"/>
            <a:pathLst>
              <a:path h="5096749" w="4523365">
                <a:moveTo>
                  <a:pt x="0" y="0"/>
                </a:moveTo>
                <a:lnTo>
                  <a:pt x="4523365" y="0"/>
                </a:lnTo>
                <a:lnTo>
                  <a:pt x="4523365" y="5096749"/>
                </a:lnTo>
                <a:lnTo>
                  <a:pt x="0" y="5096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Best Practices for Streaming Data 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Handling late and out-of-order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Scaling and performance tuning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Monitoring and alerting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and validation in streams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Data Streaming Project.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9021" y="4060069"/>
            <a:ext cx="3469957" cy="3605859"/>
            <a:chOff x="0" y="0"/>
            <a:chExt cx="913898" cy="94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71084" y="4246919"/>
            <a:ext cx="3145831" cy="3232161"/>
            <a:chOff x="0" y="0"/>
            <a:chExt cx="4194442" cy="4309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335" t="0" r="1335" b="0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1771533">
            <a:off x="-735031" y="-811425"/>
            <a:ext cx="1823880" cy="4347756"/>
            <a:chOff x="0" y="0"/>
            <a:chExt cx="663073" cy="1580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3073" cy="1580630"/>
            </a:xfrm>
            <a:custGeom>
              <a:avLst/>
              <a:gdLst/>
              <a:ahLst/>
              <a:cxnLst/>
              <a:rect r="r" b="b" t="t" l="l"/>
              <a:pathLst>
                <a:path h="1580630" w="663073">
                  <a:moveTo>
                    <a:pt x="0" y="0"/>
                  </a:moveTo>
                  <a:lnTo>
                    <a:pt x="663073" y="0"/>
                  </a:lnTo>
                  <a:lnTo>
                    <a:pt x="663073" y="1580630"/>
                  </a:lnTo>
                  <a:lnTo>
                    <a:pt x="0" y="158063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63073" cy="1637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6929514">
            <a:off x="662736" y="-2001862"/>
            <a:ext cx="1667907" cy="4298796"/>
            <a:chOff x="0" y="0"/>
            <a:chExt cx="606369" cy="15628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6369" cy="1562831"/>
            </a:xfrm>
            <a:custGeom>
              <a:avLst/>
              <a:gdLst/>
              <a:ahLst/>
              <a:cxnLst/>
              <a:rect r="r" b="b" t="t" l="l"/>
              <a:pathLst>
                <a:path h="1562831" w="606369">
                  <a:moveTo>
                    <a:pt x="0" y="0"/>
                  </a:moveTo>
                  <a:lnTo>
                    <a:pt x="606369" y="0"/>
                  </a:lnTo>
                  <a:lnTo>
                    <a:pt x="606369" y="1562831"/>
                  </a:lnTo>
                  <a:lnTo>
                    <a:pt x="0" y="1562831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06369" cy="1619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4893540">
            <a:off x="13788575" y="-4283387"/>
            <a:ext cx="1261647" cy="8553724"/>
            <a:chOff x="0" y="0"/>
            <a:chExt cx="458673" cy="31097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8673" cy="3109713"/>
            </a:xfrm>
            <a:custGeom>
              <a:avLst/>
              <a:gdLst/>
              <a:ahLst/>
              <a:cxnLst/>
              <a:rect r="r" b="b" t="t" l="l"/>
              <a:pathLst>
                <a:path h="3109713" w="458673">
                  <a:moveTo>
                    <a:pt x="0" y="0"/>
                  </a:moveTo>
                  <a:lnTo>
                    <a:pt x="458673" y="0"/>
                  </a:lnTo>
                  <a:lnTo>
                    <a:pt x="458673" y="3109713"/>
                  </a:lnTo>
                  <a:lnTo>
                    <a:pt x="0" y="3109713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58673" cy="3166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73286">
            <a:off x="17373960" y="-250905"/>
            <a:ext cx="1516486" cy="10760721"/>
            <a:chOff x="0" y="0"/>
            <a:chExt cx="551320" cy="39120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1320" cy="3912068"/>
            </a:xfrm>
            <a:custGeom>
              <a:avLst/>
              <a:gdLst/>
              <a:ahLst/>
              <a:cxnLst/>
              <a:rect r="r" b="b" t="t" l="l"/>
              <a:pathLst>
                <a:path h="3912068" w="551320">
                  <a:moveTo>
                    <a:pt x="0" y="0"/>
                  </a:moveTo>
                  <a:lnTo>
                    <a:pt x="551320" y="0"/>
                  </a:lnTo>
                  <a:lnTo>
                    <a:pt x="551320" y="3912068"/>
                  </a:lnTo>
                  <a:lnTo>
                    <a:pt x="0" y="3912068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51320" cy="396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812610">
            <a:off x="16434367" y="-1238486"/>
            <a:ext cx="2943503" cy="6608091"/>
            <a:chOff x="0" y="0"/>
            <a:chExt cx="1070113" cy="24023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0113" cy="2402376"/>
            </a:xfrm>
            <a:custGeom>
              <a:avLst/>
              <a:gdLst/>
              <a:ahLst/>
              <a:cxnLst/>
              <a:rect r="r" b="b" t="t" l="l"/>
              <a:pathLst>
                <a:path h="2402376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402376"/>
                  </a:lnTo>
                  <a:lnTo>
                    <a:pt x="0" y="240237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70113" cy="245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23" id="2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028700" y="2576607"/>
            <a:ext cx="5813495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MEET OUR TEAM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760980" y="8043897"/>
            <a:ext cx="2766040" cy="802010"/>
            <a:chOff x="0" y="0"/>
            <a:chExt cx="3688053" cy="1069347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19050"/>
              <a:ext cx="3688053" cy="559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91"/>
                </a:lnSpc>
              </a:pPr>
              <a:r>
                <a:rPr lang="en-US" sz="2659" spc="-5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Omar AlSaghier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11436" y="622570"/>
              <a:ext cx="3265181" cy="446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2"/>
                </a:lnSpc>
              </a:pPr>
              <a:r>
                <a:rPr lang="en-US" sz="212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Sr. Data Engineer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7604952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Creating Spark Session.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In-memory computation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Fault tolerance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Lazy evaluation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 for multiple languages:</a:t>
            </a:r>
          </a:p>
          <a:p>
            <a:pPr algn="l" marL="1554480" indent="-388620" lvl="3">
              <a:lnSpc>
                <a:spcPts val="4559"/>
              </a:lnSpc>
              <a:buFont typeface="Arial"/>
              <a:buChar char="￭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Spark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Scala, Java</a:t>
            </a:r>
          </a:p>
          <a:p>
            <a:pPr algn="l" marL="1554480" indent="-388620" lvl="3">
              <a:lnSpc>
                <a:spcPts val="4559"/>
              </a:lnSpc>
              <a:buFont typeface="Arial"/>
              <a:buChar char="￭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PySpark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Python</a:t>
            </a:r>
          </a:p>
          <a:p>
            <a:pPr algn="l" marL="1554480" indent="-388620" lvl="3">
              <a:lnSpc>
                <a:spcPts val="4559"/>
              </a:lnSpc>
              <a:buFont typeface="Arial"/>
              <a:buChar char="￭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SparkR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7642517"/>
            <a:ext cx="7604952" cy="1615783"/>
          </a:xfrm>
          <a:custGeom>
            <a:avLst/>
            <a:gdLst/>
            <a:ahLst/>
            <a:cxnLst/>
            <a:rect r="r" b="b" t="t" l="l"/>
            <a:pathLst>
              <a:path h="1615783" w="7604952">
                <a:moveTo>
                  <a:pt x="0" y="0"/>
                </a:moveTo>
                <a:lnTo>
                  <a:pt x="7604952" y="0"/>
                </a:lnTo>
                <a:lnTo>
                  <a:pt x="7604952" y="1615783"/>
                </a:lnTo>
                <a:lnTo>
                  <a:pt x="0" y="1615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69" t="-65148" r="-9451" b="-7289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Architecture (Recap)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393405" y="3920187"/>
            <a:ext cx="6865895" cy="4762260"/>
            <a:chOff x="0" y="0"/>
            <a:chExt cx="9154526" cy="634967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154526" cy="6349679"/>
              <a:chOff x="0" y="0"/>
              <a:chExt cx="1913890" cy="142928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13890" cy="1429286"/>
              </a:xfrm>
              <a:custGeom>
                <a:avLst/>
                <a:gdLst/>
                <a:ahLst/>
                <a:cxnLst/>
                <a:rect r="r" b="b" t="t" l="l"/>
                <a:pathLst>
                  <a:path h="1429286" w="1913890">
                    <a:moveTo>
                      <a:pt x="1789430" y="1429286"/>
                    </a:moveTo>
                    <a:lnTo>
                      <a:pt x="124460" y="1429286"/>
                    </a:lnTo>
                    <a:cubicBezTo>
                      <a:pt x="55880" y="1429286"/>
                      <a:pt x="0" y="1373406"/>
                      <a:pt x="0" y="130482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304826"/>
                    </a:lnTo>
                    <a:cubicBezTo>
                      <a:pt x="1913890" y="1373406"/>
                      <a:pt x="1858010" y="1429286"/>
                      <a:pt x="1789430" y="1429286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6" id="16"/>
            <p:cNvSpPr/>
            <p:nvPr/>
          </p:nvSpPr>
          <p:spPr>
            <a:xfrm>
              <a:off x="354969" y="688413"/>
              <a:ext cx="8355388" cy="0"/>
            </a:xfrm>
            <a:prstGeom prst="line">
              <a:avLst/>
            </a:prstGeom>
            <a:ln cap="rnd" w="38100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608969" y="841149"/>
              <a:ext cx="7772324" cy="3702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0"/>
                </a:lnSpc>
              </a:pPr>
              <a:r>
                <a:rPr lang="en-US" sz="1766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from pyspark.sql import SparkSession</a:t>
              </a:r>
            </a:p>
            <a:p>
              <a:pPr algn="l">
                <a:lnSpc>
                  <a:spcPts val="2790"/>
                </a:lnSpc>
              </a:pPr>
            </a:p>
            <a:p>
              <a:pPr algn="l">
                <a:lnSpc>
                  <a:spcPts val="2790"/>
                </a:lnSpc>
              </a:pPr>
              <a:r>
                <a:rPr lang="en-US" sz="1766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spark = SparkSession.builder \</a:t>
              </a:r>
            </a:p>
            <a:p>
              <a:pPr algn="l">
                <a:lnSpc>
                  <a:spcPts val="2790"/>
                </a:lnSpc>
              </a:pPr>
              <a:r>
                <a:rPr lang="en-US" sz="1766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.appName("Advanced Spark Operations") \</a:t>
              </a:r>
            </a:p>
            <a:p>
              <a:pPr algn="l">
                <a:lnSpc>
                  <a:spcPts val="2790"/>
                </a:lnSpc>
              </a:pPr>
              <a:r>
                <a:rPr lang="en-US" sz="1766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.getOrCreate()</a:t>
              </a:r>
            </a:p>
            <a:p>
              <a:pPr algn="l">
                <a:lnSpc>
                  <a:spcPts val="2790"/>
                </a:lnSpc>
              </a:pPr>
            </a:p>
            <a:p>
              <a:pPr algn="l">
                <a:lnSpc>
                  <a:spcPts val="2790"/>
                </a:lnSpc>
              </a:pPr>
              <a:r>
                <a:rPr lang="en-US" sz="1766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df = spark.createDataFrame(data, ["name", "age", "city"])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608969" y="333111"/>
              <a:ext cx="212054" cy="212054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858085" y="333111"/>
              <a:ext cx="212054" cy="212054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1107201" y="333111"/>
              <a:ext cx="212054" cy="212054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3748463" y="237447"/>
              <a:ext cx="4632831" cy="346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12"/>
                </a:lnSpc>
              </a:pPr>
              <a:r>
                <a:rPr lang="en-US" sz="146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.py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95CB">
                <a:alpha val="6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92809" y="8384110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2"/>
                </a:lnTo>
                <a:lnTo>
                  <a:pt x="0" y="51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2809" y="9151955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1"/>
                </a:lnTo>
                <a:lnTo>
                  <a:pt x="0" y="513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48074" y="8384110"/>
            <a:ext cx="513632" cy="513632"/>
            <a:chOff x="0" y="0"/>
            <a:chExt cx="684842" cy="684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6702" y="55185"/>
              <a:ext cx="271438" cy="574471"/>
            </a:xfrm>
            <a:custGeom>
              <a:avLst/>
              <a:gdLst/>
              <a:ahLst/>
              <a:cxnLst/>
              <a:rect r="r" b="b" t="t" l="l"/>
              <a:pathLst>
                <a:path h="574471" w="271438">
                  <a:moveTo>
                    <a:pt x="0" y="0"/>
                  </a:moveTo>
                  <a:lnTo>
                    <a:pt x="271438" y="0"/>
                  </a:lnTo>
                  <a:lnTo>
                    <a:pt x="271438" y="574472"/>
                  </a:lnTo>
                  <a:lnTo>
                    <a:pt x="0" y="5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548074" y="9151955"/>
            <a:ext cx="513632" cy="513632"/>
            <a:chOff x="0" y="0"/>
            <a:chExt cx="684842" cy="6848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7051" y="107051"/>
              <a:ext cx="470740" cy="470740"/>
            </a:xfrm>
            <a:custGeom>
              <a:avLst/>
              <a:gdLst/>
              <a:ahLst/>
              <a:cxnLst/>
              <a:rect r="r" b="b" t="t" l="l"/>
              <a:pathLst>
                <a:path h="470740" w="470740">
                  <a:moveTo>
                    <a:pt x="0" y="0"/>
                  </a:moveTo>
                  <a:lnTo>
                    <a:pt x="470740" y="0"/>
                  </a:lnTo>
                  <a:lnTo>
                    <a:pt x="470740" y="470740"/>
                  </a:lnTo>
                  <a:lnTo>
                    <a:pt x="0" y="470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19236" y="402011"/>
            <a:ext cx="2049527" cy="2049527"/>
            <a:chOff x="0" y="0"/>
            <a:chExt cx="2732703" cy="2732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32703" cy="2732703"/>
            </a:xfrm>
            <a:custGeom>
              <a:avLst/>
              <a:gdLst/>
              <a:ahLst/>
              <a:cxnLst/>
              <a:rect r="r" b="b" t="t" l="l"/>
              <a:pathLst>
                <a:path h="2732703" w="2732703">
                  <a:moveTo>
                    <a:pt x="0" y="0"/>
                  </a:moveTo>
                  <a:lnTo>
                    <a:pt x="2732703" y="0"/>
                  </a:lnTo>
                  <a:lnTo>
                    <a:pt x="2732703" y="2732703"/>
                  </a:lnTo>
                  <a:lnTo>
                    <a:pt x="0" y="273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0453" y="250910"/>
              <a:ext cx="1725841" cy="1725841"/>
            </a:xfrm>
            <a:custGeom>
              <a:avLst/>
              <a:gdLst/>
              <a:ahLst/>
              <a:cxnLst/>
              <a:rect r="r" b="b" t="t" l="l"/>
              <a:pathLst>
                <a:path h="1725841" w="1725841">
                  <a:moveTo>
                    <a:pt x="0" y="0"/>
                  </a:moveTo>
                  <a:lnTo>
                    <a:pt x="1725841" y="0"/>
                  </a:lnTo>
                  <a:lnTo>
                    <a:pt x="1725841" y="1725841"/>
                  </a:lnTo>
                  <a:lnTo>
                    <a:pt x="0" y="172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ysDot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6458" y="762364"/>
              <a:ext cx="1036892" cy="1036892"/>
            </a:xfrm>
            <a:custGeom>
              <a:avLst/>
              <a:gdLst/>
              <a:ahLst/>
              <a:cxnLst/>
              <a:rect r="r" b="b" t="t" l="l"/>
              <a:pathLst>
                <a:path h="1036892" w="1036892">
                  <a:moveTo>
                    <a:pt x="0" y="0"/>
                  </a:moveTo>
                  <a:lnTo>
                    <a:pt x="1036892" y="0"/>
                  </a:lnTo>
                  <a:lnTo>
                    <a:pt x="1036892" y="1036892"/>
                  </a:lnTo>
                  <a:lnTo>
                    <a:pt x="0" y="103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309195" y="4453775"/>
            <a:ext cx="9669610" cy="205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8"/>
              </a:lnSpc>
            </a:pPr>
            <a:r>
              <a:rPr lang="en-US" sz="13523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0324" y="7275612"/>
            <a:ext cx="4527351" cy="67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sz="43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2719" y="8375838"/>
            <a:ext cx="4180680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datatechlabs.ai@gmail.com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2719" y="9143683"/>
            <a:ext cx="2529553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Amman, Jordan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27984" y="8425134"/>
            <a:ext cx="1974619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27984" y="9192978"/>
            <a:ext cx="2137337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datatechlabs.ai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83773" y="2625024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Spark RDDs (Resilient Distributed Datasets)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Fundamental data structure of Spark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Essentially refers to a distributed collection of data records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 spc="-3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Resilience Advantage is their fault-tolerant nature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Properties: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Immutable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Partitioned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Ability to be operated on in parallel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005091" y="3920187"/>
            <a:ext cx="6254209" cy="5338113"/>
            <a:chOff x="0" y="0"/>
            <a:chExt cx="8338945" cy="711748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8338945" cy="7117484"/>
              <a:chOff x="0" y="0"/>
              <a:chExt cx="1913890" cy="163355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13890" cy="1633550"/>
              </a:xfrm>
              <a:custGeom>
                <a:avLst/>
                <a:gdLst/>
                <a:ahLst/>
                <a:cxnLst/>
                <a:rect r="r" b="b" t="t" l="l"/>
                <a:pathLst>
                  <a:path h="1633550" w="1913890">
                    <a:moveTo>
                      <a:pt x="1789430" y="1633550"/>
                    </a:moveTo>
                    <a:lnTo>
                      <a:pt x="124460" y="1633550"/>
                    </a:lnTo>
                    <a:cubicBezTo>
                      <a:pt x="55880" y="1633550"/>
                      <a:pt x="0" y="1577670"/>
                      <a:pt x="0" y="150909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509090"/>
                    </a:lnTo>
                    <a:cubicBezTo>
                      <a:pt x="1913890" y="1577670"/>
                      <a:pt x="1858010" y="1633550"/>
                      <a:pt x="1789430" y="1633550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4" id="14"/>
            <p:cNvSpPr/>
            <p:nvPr/>
          </p:nvSpPr>
          <p:spPr>
            <a:xfrm>
              <a:off x="323345" y="627082"/>
              <a:ext cx="7611003" cy="0"/>
            </a:xfrm>
            <a:prstGeom prst="line">
              <a:avLst/>
            </a:prstGeom>
            <a:ln cap="rnd" w="38100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323345" y="761119"/>
              <a:ext cx="7818791" cy="4837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86"/>
                </a:lnSpc>
              </a:pPr>
              <a:r>
                <a:rPr lang="en-US" sz="17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from pyspark import SparkContext, SparkConf</a:t>
              </a:r>
            </a:p>
            <a:p>
              <a:pPr algn="l">
                <a:lnSpc>
                  <a:spcPts val="2686"/>
                </a:lnSpc>
              </a:pPr>
            </a:p>
            <a:p>
              <a:pPr algn="l">
                <a:lnSpc>
                  <a:spcPts val="2686"/>
                </a:lnSpc>
              </a:pPr>
              <a:r>
                <a:rPr lang="en-US" sz="17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conf = SparkConf() \</a:t>
              </a:r>
            </a:p>
            <a:p>
              <a:pPr algn="l">
                <a:lnSpc>
                  <a:spcPts val="2686"/>
                </a:lnSpc>
              </a:pPr>
              <a:r>
                <a:rPr lang="en-US" sz="17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.setAppName("parallelize_example") \</a:t>
              </a:r>
            </a:p>
            <a:p>
              <a:pPr algn="l">
                <a:lnSpc>
                  <a:spcPts val="2686"/>
                </a:lnSpc>
              </a:pPr>
              <a:r>
                <a:rPr lang="en-US" sz="17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.setMaster("local[*]")</a:t>
              </a:r>
            </a:p>
            <a:p>
              <a:pPr algn="l">
                <a:lnSpc>
                  <a:spcPts val="2686"/>
                </a:lnSpc>
              </a:pPr>
            </a:p>
            <a:p>
              <a:pPr algn="l">
                <a:lnSpc>
                  <a:spcPts val="2686"/>
                </a:lnSpc>
              </a:pPr>
              <a:r>
                <a:rPr lang="en-US" sz="17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sc = SparkContext(conf=conf)</a:t>
              </a:r>
            </a:p>
            <a:p>
              <a:pPr algn="l">
                <a:lnSpc>
                  <a:spcPts val="2686"/>
                </a:lnSpc>
              </a:pPr>
              <a:r>
                <a:rPr lang="en-US" sz="17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data = [1, 2, 3, 4, 5, 6, 7, 8, 9, 10]</a:t>
              </a:r>
            </a:p>
            <a:p>
              <a:pPr algn="l">
                <a:lnSpc>
                  <a:spcPts val="2686"/>
                </a:lnSpc>
              </a:pPr>
              <a:r>
                <a:rPr lang="en-US" sz="17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rdd = sc. parallelize (data)</a:t>
              </a:r>
            </a:p>
            <a:p>
              <a:pPr algn="l">
                <a:lnSpc>
                  <a:spcPts val="2686"/>
                </a:lnSpc>
              </a:pPr>
              <a:r>
                <a:rPr lang="en-US" sz="17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print(rdd.collect())</a:t>
              </a:r>
            </a:p>
            <a:p>
              <a:pPr algn="l">
                <a:lnSpc>
                  <a:spcPts val="2686"/>
                </a:lnSpc>
              </a:pP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323345" y="303434"/>
              <a:ext cx="193162" cy="193162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550267" y="303434"/>
              <a:ext cx="193162" cy="193162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777189" y="303434"/>
              <a:ext cx="193162" cy="193162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3414511" y="220726"/>
              <a:ext cx="4220090" cy="310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06"/>
                </a:lnSpc>
              </a:pPr>
              <a:r>
                <a:rPr lang="en-US" sz="133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.py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657578" y="3662938"/>
            <a:ext cx="9224995" cy="5788896"/>
          </a:xfrm>
          <a:custGeom>
            <a:avLst/>
            <a:gdLst/>
            <a:ahLst/>
            <a:cxnLst/>
            <a:rect r="r" b="b" t="t" l="l"/>
            <a:pathLst>
              <a:path h="5788896" w="9224995">
                <a:moveTo>
                  <a:pt x="0" y="0"/>
                </a:moveTo>
                <a:lnTo>
                  <a:pt x="9224995" y="0"/>
                </a:lnTo>
                <a:lnTo>
                  <a:pt x="9224995" y="5788896"/>
                </a:lnTo>
                <a:lnTo>
                  <a:pt x="0" y="5788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RDD Operations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Transformations (lazy operations):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map, flatMap, filter, distinct, sample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Actions (trigger execution):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collect, count, first, take, reduce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864758" y="4044426"/>
            <a:ext cx="8017815" cy="5727011"/>
          </a:xfrm>
          <a:custGeom>
            <a:avLst/>
            <a:gdLst/>
            <a:ahLst/>
            <a:cxnLst/>
            <a:rect r="r" b="b" t="t" l="l"/>
            <a:pathLst>
              <a:path h="5727011" w="8017815">
                <a:moveTo>
                  <a:pt x="0" y="0"/>
                </a:moveTo>
                <a:lnTo>
                  <a:pt x="8017815" y="0"/>
                </a:lnTo>
                <a:lnTo>
                  <a:pt x="8017815" y="5727011"/>
                </a:lnTo>
                <a:lnTo>
                  <a:pt x="0" y="5727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RDD Persistence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cache()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persist()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methods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Storage levels: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MEMORY_ONLY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MEMORY_AND_DISK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DISK_ONLY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OFF_HEAP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Shared Variables in Spark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1833939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Broadcast variables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Read-only variables cached on each machine.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Accumulators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Variables that are only "added" to through an associative and commutative operation.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85696" y="5256549"/>
            <a:ext cx="16116608" cy="4257328"/>
            <a:chOff x="0" y="0"/>
            <a:chExt cx="21488811" cy="56764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51910" cy="5676437"/>
            </a:xfrm>
            <a:custGeom>
              <a:avLst/>
              <a:gdLst/>
              <a:ahLst/>
              <a:cxnLst/>
              <a:rect r="r" b="b" t="t" l="l"/>
              <a:pathLst>
                <a:path h="5676437" w="10651910">
                  <a:moveTo>
                    <a:pt x="0" y="0"/>
                  </a:moveTo>
                  <a:lnTo>
                    <a:pt x="10651910" y="0"/>
                  </a:lnTo>
                  <a:lnTo>
                    <a:pt x="10651910" y="5676437"/>
                  </a:lnTo>
                  <a:lnTo>
                    <a:pt x="0" y="5676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0979089" y="0"/>
              <a:ext cx="10509722" cy="5676437"/>
            </a:xfrm>
            <a:custGeom>
              <a:avLst/>
              <a:gdLst/>
              <a:ahLst/>
              <a:cxnLst/>
              <a:rect r="r" b="b" t="t" l="l"/>
              <a:pathLst>
                <a:path h="5676437" w="10509722">
                  <a:moveTo>
                    <a:pt x="0" y="0"/>
                  </a:moveTo>
                  <a:lnTo>
                    <a:pt x="10509722" y="0"/>
                  </a:lnTo>
                  <a:lnTo>
                    <a:pt x="10509722" y="5676437"/>
                  </a:lnTo>
                  <a:lnTo>
                    <a:pt x="0" y="5676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AutoShape 15" id="15"/>
            <p:cNvSpPr/>
            <p:nvPr/>
          </p:nvSpPr>
          <p:spPr>
            <a:xfrm flipH="true" flipV="true">
              <a:off x="10673626" y="165"/>
              <a:ext cx="12698" cy="5335503"/>
            </a:xfrm>
            <a:prstGeom prst="line">
              <a:avLst/>
            </a:prstGeom>
            <a:ln cap="flat" w="50800">
              <a:solidFill>
                <a:srgbClr val="487BA2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DAGPHmRAUxQ</dc:identifier>
  <dcterms:modified xsi:type="dcterms:W3CDTF">2011-08-01T06:04:30Z</dcterms:modified>
  <cp:revision>1</cp:revision>
  <dc:title>DE Course: Week 4</dc:title>
</cp:coreProperties>
</file>